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72" r:id="rId3"/>
    <p:sldId id="304" r:id="rId4"/>
    <p:sldId id="264" r:id="rId5"/>
    <p:sldId id="305" r:id="rId6"/>
    <p:sldId id="306" r:id="rId7"/>
    <p:sldId id="307" r:id="rId8"/>
    <p:sldId id="308" r:id="rId9"/>
    <p:sldId id="309" r:id="rId10"/>
    <p:sldId id="260" r:id="rId11"/>
    <p:sldId id="311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ED0D4-EFF5-4ABC-AA3F-A556B8FA9D54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0AB2-E4D8-448C-95DF-7B0DA789523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894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mention about Main graph and the activation function.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0AB2-E4D8-448C-95DF-7B0DA789523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89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6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27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9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0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1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</p:sldLayoutIdLst>
  <p:hf hd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kshaybahadur21/Autopilot" TargetMode="External"/><Relationship Id="rId3" Type="http://schemas.openxmlformats.org/officeDocument/2006/relationships/hyperlink" Target="https://arxiv.org/pdf/1604.07316.pdf" TargetMode="External"/><Relationship Id="rId7" Type="http://schemas.openxmlformats.org/officeDocument/2006/relationships/hyperlink" Target="https://github.com/cyanamous/Self-Driving-Car-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hyperlink" Target="https://github.com/SullyChen/Autopilot-TensorFlow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cs231n.stanford.edu/reports/2017/pdfs/626.pdf" TargetMode="External"/><Relationship Id="rId9" Type="http://schemas.openxmlformats.org/officeDocument/2006/relationships/hyperlink" Target="https://devblogs.nvidia.com/deep-learning-self-driving-ca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4.07316v1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s231n.stanford.edu/reports/2017/pdfs/626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ullyChen/driving-dataset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742554" y="1493455"/>
            <a:ext cx="626464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End to End Deep Learning for 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Self Driving Car!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396694" y="5237069"/>
            <a:ext cx="561050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286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itchFamily="34" charset="0"/>
              </a:rPr>
              <a:t>Presented by : </a:t>
            </a:r>
          </a:p>
          <a:p>
            <a:pPr algn="r" defTabSz="914286"/>
            <a:endParaRPr lang="en-US" altLang="ko-KR" sz="2200" dirty="0">
              <a:solidFill>
                <a:prstClr val="white"/>
              </a:solidFill>
              <a:latin typeface="Arial Narrow" panose="020B0606020202030204" pitchFamily="34" charset="0"/>
              <a:cs typeface="Arial" pitchFamily="34" charset="0"/>
            </a:endParaRPr>
          </a:p>
          <a:p>
            <a:pPr algn="r" defTabSz="914286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itchFamily="34" charset="0"/>
              </a:rPr>
              <a:t>Konrad Korzeniewski</a:t>
            </a:r>
          </a:p>
          <a:p>
            <a:pPr algn="r" defTabSz="914286"/>
            <a:r>
              <a:rPr lang="en-US" altLang="ko-KR" sz="2200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Ashish Gupta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149864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6D7A922-9A8B-443F-BD56-6631DEB4E9C8}"/>
              </a:ext>
            </a:extLst>
          </p:cNvPr>
          <p:cNvSpPr txBox="1"/>
          <p:nvPr/>
        </p:nvSpPr>
        <p:spPr>
          <a:xfrm>
            <a:off x="6083675" y="3031552"/>
            <a:ext cx="56105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cs typeface="Arial" pitchFamily="34" charset="0"/>
              </a:rPr>
              <a:t>3546 – Deep Learning</a:t>
            </a:r>
          </a:p>
          <a:p>
            <a:pPr algn="ctr" defTabSz="914286"/>
            <a:r>
              <a:rPr lang="en-US" altLang="ko-KR" sz="1600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School of Continuing Studies, University of Toronto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for bearing us……</a:t>
            </a:r>
            <a:endParaRPr lang="ko-KR" altLang="en-US" sz="1867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A P P E N D I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5ACD71-6C73-4036-8FD7-C2341C11A9D4}"/>
              </a:ext>
            </a:extLst>
          </p:cNvPr>
          <p:cNvSpPr/>
          <p:nvPr/>
        </p:nvSpPr>
        <p:spPr>
          <a:xfrm>
            <a:off x="802968" y="1293075"/>
            <a:ext cx="550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T E N S O R B O A R 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C7525-9078-4BE2-9F95-692EA3B1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88" y="2742888"/>
            <a:ext cx="4408803" cy="3219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6F020-CCAC-4605-988D-2FCFFA51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7344"/>
            <a:ext cx="5045612" cy="322503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A38A68E-0421-48FD-B183-9D83A276E99E}"/>
              </a:ext>
            </a:extLst>
          </p:cNvPr>
          <p:cNvGrpSpPr/>
          <p:nvPr/>
        </p:nvGrpSpPr>
        <p:grpSpPr>
          <a:xfrm flipH="1">
            <a:off x="10186649" y="1806523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46" name="Oval 1">
              <a:extLst>
                <a:ext uri="{FF2B5EF4-FFF2-40B4-BE49-F238E27FC236}">
                  <a16:creationId xmlns:a16="http://schemas.microsoft.com/office/drawing/2014/main" id="{38CD183E-DB24-4CDA-9A3E-45280196ECF0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3CBDD8F1-2855-4FF8-80AD-7856A31218BC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29F75E43-0D46-47E3-8096-730B352D3302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DB645FED-6AB9-4881-A180-75648D91CF85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0" name="Oval 3">
            <a:extLst>
              <a:ext uri="{FF2B5EF4-FFF2-40B4-BE49-F238E27FC236}">
                <a16:creationId xmlns:a16="http://schemas.microsoft.com/office/drawing/2014/main" id="{023C50D7-F523-4AAC-BF8A-139126D9FE4C}"/>
              </a:ext>
            </a:extLst>
          </p:cNvPr>
          <p:cNvSpPr/>
          <p:nvPr/>
        </p:nvSpPr>
        <p:spPr>
          <a:xfrm>
            <a:off x="9830090" y="426925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D51EE-D069-47E6-82EC-1250DA258F24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114098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5412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I N S P I R A T I O N 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38B5B-70A5-435C-A082-2C4B836BADC8}"/>
              </a:ext>
            </a:extLst>
          </p:cNvPr>
          <p:cNvGrpSpPr/>
          <p:nvPr/>
        </p:nvGrpSpPr>
        <p:grpSpPr>
          <a:xfrm>
            <a:off x="9804162" y="191231"/>
            <a:ext cx="1704136" cy="1535966"/>
            <a:chOff x="7338914" y="2546752"/>
            <a:chExt cx="4709648" cy="37238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D6AC3E-5F8B-4599-A6B9-F75B4B030D6A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8C18CD3B-722A-4820-AEE5-2626B76A9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F6D3590-B0F6-48BE-96E6-D4E9AC6F6D3B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24" name="Rounded Rectangle 10">
                  <a:extLst>
                    <a:ext uri="{FF2B5EF4-FFF2-40B4-BE49-F238E27FC236}">
                      <a16:creationId xmlns:a16="http://schemas.microsoft.com/office/drawing/2014/main" id="{BD3531F9-6419-48F7-B4F6-8274549ACF51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ounded Rectangle 13">
                  <a:extLst>
                    <a:ext uri="{FF2B5EF4-FFF2-40B4-BE49-F238E27FC236}">
                      <a16:creationId xmlns:a16="http://schemas.microsoft.com/office/drawing/2014/main" id="{425B0D8F-763D-4784-A625-70476163F58A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6" name="Chord 25">
                  <a:extLst>
                    <a:ext uri="{FF2B5EF4-FFF2-40B4-BE49-F238E27FC236}">
                      <a16:creationId xmlns:a16="http://schemas.microsoft.com/office/drawing/2014/main" id="{672C2E2C-48EE-40C5-83B2-DD4B42DE161C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49D3B9B5-E301-45E6-AF38-417DF54D56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18" name="Graphic 33">
              <a:extLst>
                <a:ext uri="{FF2B5EF4-FFF2-40B4-BE49-F238E27FC236}">
                  <a16:creationId xmlns:a16="http://schemas.microsoft.com/office/drawing/2014/main" id="{BACB59A5-5A5B-45E5-B3D8-8A8FE1E0E82C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CB507BF-7E13-4005-AE1E-12293A89DBBD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DAB18D9-1602-4C3D-AD9B-0EAB14850C76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848E90-B2CB-4C58-9AAF-E31BB032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4" y="1806490"/>
            <a:ext cx="524301" cy="4938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33531-8361-45A5-82C9-BC6D32467D64}"/>
              </a:ext>
            </a:extLst>
          </p:cNvPr>
          <p:cNvSpPr/>
          <p:nvPr/>
        </p:nvSpPr>
        <p:spPr>
          <a:xfrm>
            <a:off x="1489144" y="17271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24292E"/>
                </a:solidFill>
                <a:latin typeface="Arial Narrow" panose="020B0606020202030204" pitchFamily="34" charset="0"/>
              </a:rPr>
              <a:t>Research paper: End to End Learning for Self-Driving Cars by Nvidia. </a:t>
            </a:r>
            <a:r>
              <a:rPr lang="en-CA" dirty="0">
                <a:latin typeface="Arial Narrow" panose="020B0606020202030204" pitchFamily="34" charset="0"/>
              </a:rPr>
              <a:t>[</a:t>
            </a:r>
            <a:r>
              <a:rPr lang="en-CA" dirty="0"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https://arxiv.org/pdf/1604.07316.pdf</a:t>
            </a:r>
            <a:r>
              <a:rPr lang="en-CA" dirty="0">
                <a:latin typeface="Arial Narrow" panose="020B0606020202030204" pitchFamily="34" charset="0"/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7A5B53-319F-4218-837D-C4276E33E164}"/>
              </a:ext>
            </a:extLst>
          </p:cNvPr>
          <p:cNvSpPr/>
          <p:nvPr/>
        </p:nvSpPr>
        <p:spPr>
          <a:xfrm>
            <a:off x="1487678" y="2541303"/>
            <a:ext cx="6291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4292E"/>
                </a:solidFill>
                <a:latin typeface="Arial Narrow" panose="020B0606020202030204" pitchFamily="34" charset="0"/>
              </a:rPr>
              <a:t>Self Driving Car Steering Angle Prediction based on Image Recognition by Stanford. </a:t>
            </a:r>
            <a:r>
              <a:rPr lang="en-CA" dirty="0">
                <a:latin typeface="Arial Narrow" panose="020B0606020202030204" pitchFamily="34" charset="0"/>
              </a:rPr>
              <a:t>[</a:t>
            </a:r>
            <a:r>
              <a:rPr lang="en-CA" dirty="0">
                <a:latin typeface="Arial Narrow" panose="020B0606020202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http://cs231n.stanford.edu/reports/2017/pdfs/626.pdf</a:t>
            </a:r>
            <a:r>
              <a:rPr lang="en-CA" dirty="0">
                <a:latin typeface="Arial Narrow" panose="020B0606020202030204" pitchFamily="34" charset="0"/>
              </a:rPr>
              <a:t>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85485C-61E7-41AD-A283-F9E54866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09" y="2597125"/>
            <a:ext cx="524301" cy="493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D41A1D-C086-4C2F-A12A-7EAD273CB06E}"/>
              </a:ext>
            </a:extLst>
          </p:cNvPr>
          <p:cNvSpPr/>
          <p:nvPr/>
        </p:nvSpPr>
        <p:spPr>
          <a:xfrm>
            <a:off x="1487678" y="33554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https://github.com/SullyChen/Autopilot-TensorFlow</a:t>
            </a:r>
            <a:endParaRPr lang="en-CA" dirty="0"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E3621-4651-4DE1-B274-6903300E5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4" y="4061728"/>
            <a:ext cx="564809" cy="5648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8B60F8-A2ED-4E35-8E2E-B3CAA0F721C5}"/>
              </a:ext>
            </a:extLst>
          </p:cNvPr>
          <p:cNvSpPr/>
          <p:nvPr/>
        </p:nvSpPr>
        <p:spPr>
          <a:xfrm>
            <a:off x="1487678" y="4129908"/>
            <a:ext cx="41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rial Narrow" panose="020B0606020202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https://github.com/cyanamous/Self-Driving-Car-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4A624D-2CD4-4083-B60C-6D10CA2C03FB}"/>
              </a:ext>
            </a:extLst>
          </p:cNvPr>
          <p:cNvSpPr/>
          <p:nvPr/>
        </p:nvSpPr>
        <p:spPr>
          <a:xfrm>
            <a:off x="1487678" y="4898131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rial Narrow" panose="020B06060202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https://github.com/akshaybahadur21/Autopilot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BB91A-5F5E-47B9-9D3B-B8F239BF7C73}"/>
              </a:ext>
            </a:extLst>
          </p:cNvPr>
          <p:cNvSpPr/>
          <p:nvPr/>
        </p:nvSpPr>
        <p:spPr>
          <a:xfrm>
            <a:off x="1487678" y="5504939"/>
            <a:ext cx="5217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Nvidia blog: </a:t>
            </a:r>
          </a:p>
          <a:p>
            <a:r>
              <a:rPr lang="en-CA" dirty="0">
                <a:latin typeface="Arial Narrow" panose="020B06060202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https://devblogs.nvidia.com/deep-learning-self-driving-cars/</a:t>
            </a:r>
            <a:endParaRPr lang="en-CA" dirty="0">
              <a:latin typeface="Arial Narrow" panose="020B0606020202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45AC50-18B1-4917-B91A-0F5580D27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1" y="3324485"/>
            <a:ext cx="564809" cy="564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CCEFEB-234A-4DEF-A1F0-B99428770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0" y="4787247"/>
            <a:ext cx="564809" cy="56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19123E-664F-499D-861D-57F2E18FD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19" y="5593124"/>
            <a:ext cx="463336" cy="4633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135CE92-7C86-4BE0-AA2C-F4148431138C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79894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7224" y="255487"/>
            <a:ext cx="69237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Let the Journey Begin!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547" y="1168778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Business Case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6" name="Freeform 108">
            <a:extLst>
              <a:ext uri="{FF2B5EF4-FFF2-40B4-BE49-F238E27FC236}">
                <a16:creationId xmlns:a16="http://schemas.microsoft.com/office/drawing/2014/main" id="{E085F838-45DF-4A96-8FBF-FC24B73BC029}"/>
              </a:ext>
            </a:extLst>
          </p:cNvPr>
          <p:cNvSpPr/>
          <p:nvPr/>
        </p:nvSpPr>
        <p:spPr>
          <a:xfrm>
            <a:off x="879054" y="4128071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7" name="Oval 8">
            <a:extLst>
              <a:ext uri="{FF2B5EF4-FFF2-40B4-BE49-F238E27FC236}">
                <a16:creationId xmlns:a16="http://schemas.microsoft.com/office/drawing/2014/main" id="{69B800C7-5248-4D88-80B8-8CE01B3EAD7A}"/>
              </a:ext>
            </a:extLst>
          </p:cNvPr>
          <p:cNvSpPr/>
          <p:nvPr/>
        </p:nvSpPr>
        <p:spPr>
          <a:xfrm>
            <a:off x="866406" y="4911364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8" name="Group 110">
            <a:extLst>
              <a:ext uri="{FF2B5EF4-FFF2-40B4-BE49-F238E27FC236}">
                <a16:creationId xmlns:a16="http://schemas.microsoft.com/office/drawing/2014/main" id="{CCFA64C3-BA4C-445C-BC51-86873923BFC7}"/>
              </a:ext>
            </a:extLst>
          </p:cNvPr>
          <p:cNvGrpSpPr/>
          <p:nvPr/>
        </p:nvGrpSpPr>
        <p:grpSpPr>
          <a:xfrm>
            <a:off x="862638" y="2619244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179" name="Freeform 111">
              <a:extLst>
                <a:ext uri="{FF2B5EF4-FFF2-40B4-BE49-F238E27FC236}">
                  <a16:creationId xmlns:a16="http://schemas.microsoft.com/office/drawing/2014/main" id="{8CFB0B17-92D3-45E8-BE2F-81FEBC3D1809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0" name="Oval 37">
              <a:extLst>
                <a:ext uri="{FF2B5EF4-FFF2-40B4-BE49-F238E27FC236}">
                  <a16:creationId xmlns:a16="http://schemas.microsoft.com/office/drawing/2014/main" id="{2C5A327F-268D-48C8-8167-58A33795CBFA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2" name="Rectangle 19">
            <a:extLst>
              <a:ext uri="{FF2B5EF4-FFF2-40B4-BE49-F238E27FC236}">
                <a16:creationId xmlns:a16="http://schemas.microsoft.com/office/drawing/2014/main" id="{DC02C588-B242-46B7-BF8E-1CC3A415DA0C}"/>
              </a:ext>
            </a:extLst>
          </p:cNvPr>
          <p:cNvSpPr/>
          <p:nvPr/>
        </p:nvSpPr>
        <p:spPr>
          <a:xfrm>
            <a:off x="914744" y="1189075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3" name="Rectangle 19">
            <a:extLst>
              <a:ext uri="{FF2B5EF4-FFF2-40B4-BE49-F238E27FC236}">
                <a16:creationId xmlns:a16="http://schemas.microsoft.com/office/drawing/2014/main" id="{EF446212-F457-4311-AE1D-4219F3925726}"/>
              </a:ext>
            </a:extLst>
          </p:cNvPr>
          <p:cNvSpPr/>
          <p:nvPr/>
        </p:nvSpPr>
        <p:spPr>
          <a:xfrm>
            <a:off x="905108" y="1900443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A8D3806-CF17-4F28-BCFD-88E9825708F6}"/>
              </a:ext>
            </a:extLst>
          </p:cNvPr>
          <p:cNvSpPr txBox="1"/>
          <p:nvPr/>
        </p:nvSpPr>
        <p:spPr>
          <a:xfrm>
            <a:off x="1592865" y="1868246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Data Source and Visualizations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3FD8B1B-1B20-45EC-9CA2-CEE2A47D2C18}"/>
              </a:ext>
            </a:extLst>
          </p:cNvPr>
          <p:cNvSpPr txBox="1"/>
          <p:nvPr/>
        </p:nvSpPr>
        <p:spPr>
          <a:xfrm>
            <a:off x="1584095" y="2616118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Sequential Modelling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F339018-2B5E-4213-B3D0-4266403874E6}"/>
              </a:ext>
            </a:extLst>
          </p:cNvPr>
          <p:cNvSpPr txBox="1"/>
          <p:nvPr/>
        </p:nvSpPr>
        <p:spPr>
          <a:xfrm>
            <a:off x="1613199" y="3390555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Transfer Learning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87" name="Group 110">
            <a:extLst>
              <a:ext uri="{FF2B5EF4-FFF2-40B4-BE49-F238E27FC236}">
                <a16:creationId xmlns:a16="http://schemas.microsoft.com/office/drawing/2014/main" id="{F3131F1B-A653-4E5A-BBCC-E209165A386C}"/>
              </a:ext>
            </a:extLst>
          </p:cNvPr>
          <p:cNvGrpSpPr/>
          <p:nvPr/>
        </p:nvGrpSpPr>
        <p:grpSpPr>
          <a:xfrm>
            <a:off x="872639" y="3393803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id="{29373017-8058-42D7-9B01-8706B2AF3E85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9" name="Oval 37">
              <a:extLst>
                <a:ext uri="{FF2B5EF4-FFF2-40B4-BE49-F238E27FC236}">
                  <a16:creationId xmlns:a16="http://schemas.microsoft.com/office/drawing/2014/main" id="{1F4529E5-2EC4-4143-9FC3-5BC58B0F4CE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F909575F-8C4B-45AA-BEE7-EE7D81D0EBBA}"/>
              </a:ext>
            </a:extLst>
          </p:cNvPr>
          <p:cNvSpPr txBox="1"/>
          <p:nvPr/>
        </p:nvSpPr>
        <p:spPr>
          <a:xfrm>
            <a:off x="1584806" y="4137731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Auto Encoders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CED5569-FAAC-4C1D-8DDF-A20489AD10B9}"/>
              </a:ext>
            </a:extLst>
          </p:cNvPr>
          <p:cNvSpPr txBox="1"/>
          <p:nvPr/>
        </p:nvSpPr>
        <p:spPr>
          <a:xfrm>
            <a:off x="1610931" y="4913256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Scope for Better Simulation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92" name="Oval 8">
            <a:extLst>
              <a:ext uri="{FF2B5EF4-FFF2-40B4-BE49-F238E27FC236}">
                <a16:creationId xmlns:a16="http://schemas.microsoft.com/office/drawing/2014/main" id="{8893DEE8-11F0-4420-AB2F-84A1D5F4E612}"/>
              </a:ext>
            </a:extLst>
          </p:cNvPr>
          <p:cNvSpPr/>
          <p:nvPr/>
        </p:nvSpPr>
        <p:spPr>
          <a:xfrm>
            <a:off x="886472" y="5685923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D33E627-2C4C-4639-9AE4-93867F1086F6}"/>
              </a:ext>
            </a:extLst>
          </p:cNvPr>
          <p:cNvSpPr txBox="1"/>
          <p:nvPr/>
        </p:nvSpPr>
        <p:spPr>
          <a:xfrm>
            <a:off x="1630997" y="5687815"/>
            <a:ext cx="612878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Final Predictions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59686" y="1258016"/>
            <a:ext cx="488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C A S 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AF3A602-9BF2-49A3-AF31-D99121839D8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r="20301"/>
          <a:stretch>
            <a:fillRect/>
          </a:stretch>
        </p:blipFill>
        <p:spPr>
          <a:xfrm>
            <a:off x="5565913" y="486707"/>
            <a:ext cx="6265900" cy="5168940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386D12E-80F4-4106-858C-59F1557219B5}"/>
              </a:ext>
            </a:extLst>
          </p:cNvPr>
          <p:cNvGrpSpPr/>
          <p:nvPr/>
        </p:nvGrpSpPr>
        <p:grpSpPr>
          <a:xfrm>
            <a:off x="951809" y="2693135"/>
            <a:ext cx="4245860" cy="711163"/>
            <a:chOff x="924087" y="2614887"/>
            <a:chExt cx="4245860" cy="7111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62F43F-7E27-4541-80F8-E3A1FFDA8B63}"/>
                </a:ext>
              </a:extLst>
            </p:cNvPr>
            <p:cNvSpPr txBox="1"/>
            <p:nvPr/>
          </p:nvSpPr>
          <p:spPr>
            <a:xfrm>
              <a:off x="1038832" y="2987496"/>
              <a:ext cx="2998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https://arxiv.org/pdf/1604.07316v1.pdf</a:t>
              </a:r>
              <a:endParaRPr lang="en-CA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4B25A2-5039-4C45-A876-C2E8C50B6BE2}"/>
                </a:ext>
              </a:extLst>
            </p:cNvPr>
            <p:cNvSpPr txBox="1"/>
            <p:nvPr/>
          </p:nvSpPr>
          <p:spPr>
            <a:xfrm>
              <a:off x="924087" y="2614887"/>
              <a:ext cx="4245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End to End Learning for Self Driving Cars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4F4C7B-C47F-44FA-92B5-497C6DA22E03}"/>
              </a:ext>
            </a:extLst>
          </p:cNvPr>
          <p:cNvGrpSpPr/>
          <p:nvPr/>
        </p:nvGrpSpPr>
        <p:grpSpPr>
          <a:xfrm>
            <a:off x="919838" y="3722821"/>
            <a:ext cx="4622062" cy="1019132"/>
            <a:chOff x="912300" y="3561473"/>
            <a:chExt cx="4372392" cy="10191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467C45-BB61-470A-88E4-5F0D87B32090}"/>
                </a:ext>
              </a:extLst>
            </p:cNvPr>
            <p:cNvSpPr txBox="1"/>
            <p:nvPr/>
          </p:nvSpPr>
          <p:spPr>
            <a:xfrm>
              <a:off x="1038832" y="3561473"/>
              <a:ext cx="4245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Self Driving Car Steering Angle Prediction based on Image Recognition (Auto Encoders)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93451F-5812-43EF-BAD5-042BBAAE9887}"/>
                </a:ext>
              </a:extLst>
            </p:cNvPr>
            <p:cNvSpPr txBox="1"/>
            <p:nvPr/>
          </p:nvSpPr>
          <p:spPr>
            <a:xfrm>
              <a:off x="912300" y="4242051"/>
              <a:ext cx="410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http://cs231n.stanford.edu/reports/2017/pdfs/626.pdf</a:t>
              </a:r>
              <a:endParaRPr lang="en-CA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E2154FC3-CF12-4393-8216-3B90F565CB03}"/>
              </a:ext>
            </a:extLst>
          </p:cNvPr>
          <p:cNvSpPr/>
          <p:nvPr/>
        </p:nvSpPr>
        <p:spPr>
          <a:xfrm rot="16200000" flipH="1">
            <a:off x="394042" y="278983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ounded Rectangle 51">
            <a:extLst>
              <a:ext uri="{FF2B5EF4-FFF2-40B4-BE49-F238E27FC236}">
                <a16:creationId xmlns:a16="http://schemas.microsoft.com/office/drawing/2014/main" id="{8B0D52E7-07A5-4B03-95D2-CCB9B71A8EED}"/>
              </a:ext>
            </a:extLst>
          </p:cNvPr>
          <p:cNvSpPr/>
          <p:nvPr/>
        </p:nvSpPr>
        <p:spPr>
          <a:xfrm rot="16200000" flipH="1">
            <a:off x="394042" y="3708644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A101844C-CB6F-41C6-90E1-667AA1ED4A90}"/>
              </a:ext>
            </a:extLst>
          </p:cNvPr>
          <p:cNvSpPr/>
          <p:nvPr/>
        </p:nvSpPr>
        <p:spPr>
          <a:xfrm>
            <a:off x="435026" y="4979676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952364-B0D2-4C78-92FE-9D15A5BE3883}"/>
              </a:ext>
            </a:extLst>
          </p:cNvPr>
          <p:cNvSpPr txBox="1"/>
          <p:nvPr/>
        </p:nvSpPr>
        <p:spPr>
          <a:xfrm>
            <a:off x="1066554" y="5048321"/>
            <a:ext cx="364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</a:rPr>
              <a:t>Predict the angle of the driving wheel</a:t>
            </a:r>
          </a:p>
        </p:txBody>
      </p:sp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5C65FFE-B98A-4212-AB37-EDBCB6211257}"/>
              </a:ext>
            </a:extLst>
          </p:cNvPr>
          <p:cNvGrpSpPr/>
          <p:nvPr/>
        </p:nvGrpSpPr>
        <p:grpSpPr>
          <a:xfrm>
            <a:off x="9985462" y="431767"/>
            <a:ext cx="1475217" cy="1681844"/>
            <a:chOff x="8691652" y="258481"/>
            <a:chExt cx="1910087" cy="2373274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8691652" y="258481"/>
              <a:ext cx="1910087" cy="2373274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124444-64AF-4DA6-A330-3FE2402D472E}"/>
                </a:ext>
              </a:extLst>
            </p:cNvPr>
            <p:cNvGrpSpPr/>
            <p:nvPr/>
          </p:nvGrpSpPr>
          <p:grpSpPr>
            <a:xfrm>
              <a:off x="9382919" y="509601"/>
              <a:ext cx="950790" cy="962860"/>
              <a:chOff x="1684786" y="2516290"/>
              <a:chExt cx="702035" cy="68799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F8F33F1F-3165-4A87-A049-F5D6ED47BBCC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1C5C032-FF37-4EDE-9D42-5F99473BE38E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DATA 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731321" y="1225638"/>
            <a:ext cx="6710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V I S U A L I Z A T I O N 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2202EF-538C-4294-8C95-1CAEFEEE8BCC}"/>
              </a:ext>
            </a:extLst>
          </p:cNvPr>
          <p:cNvGrpSpPr/>
          <p:nvPr/>
        </p:nvGrpSpPr>
        <p:grpSpPr>
          <a:xfrm>
            <a:off x="1525774" y="2437444"/>
            <a:ext cx="3544860" cy="674417"/>
            <a:chOff x="1408927" y="2491403"/>
            <a:chExt cx="3544860" cy="6744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D26A5C-D3E8-4FFA-9E86-BE5A954AAF00}"/>
                </a:ext>
              </a:extLst>
            </p:cNvPr>
            <p:cNvSpPr txBox="1"/>
            <p:nvPr/>
          </p:nvSpPr>
          <p:spPr>
            <a:xfrm>
              <a:off x="1408927" y="2827266"/>
              <a:ext cx="35448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16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https://github.com/SullyChen/driving-datasets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27E1E9-447F-4C7E-A5EA-C1E5A672A64D}"/>
                </a:ext>
              </a:extLst>
            </p:cNvPr>
            <p:cNvSpPr/>
            <p:nvPr/>
          </p:nvSpPr>
          <p:spPr>
            <a:xfrm>
              <a:off x="1408927" y="2491403"/>
              <a:ext cx="2250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i="0" dirty="0">
                  <a:solidFill>
                    <a:srgbClr val="24292E"/>
                  </a:solidFill>
                  <a:effectLst/>
                  <a:latin typeface="Arial Narrow" panose="020B0606020202030204" pitchFamily="34" charset="0"/>
                </a:rPr>
                <a:t>Sully Chen GitHub Repo</a:t>
              </a:r>
              <a:endParaRPr lang="en-CA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C0A319B-2A4C-4E6A-B079-186A12693E24}"/>
              </a:ext>
            </a:extLst>
          </p:cNvPr>
          <p:cNvSpPr/>
          <p:nvPr/>
        </p:nvSpPr>
        <p:spPr>
          <a:xfrm>
            <a:off x="2066717" y="3433959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0" dirty="0"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Skewness Distribution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AAD875-1497-4F55-BBB8-E29B78BD7D61}"/>
              </a:ext>
            </a:extLst>
          </p:cNvPr>
          <p:cNvSpPr/>
          <p:nvPr/>
        </p:nvSpPr>
        <p:spPr>
          <a:xfrm>
            <a:off x="8561595" y="3429000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0" dirty="0"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Kurtosis Distribution</a:t>
            </a:r>
            <a:endParaRPr lang="en-CA" dirty="0"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459610-47B0-4A26-B434-2222DCC4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8" y="3899989"/>
            <a:ext cx="5833855" cy="21892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738D84-16C5-4EEE-AE23-D3D0F55C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39" y="3899989"/>
            <a:ext cx="5833855" cy="2185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2501F1-3493-47EE-8BF7-49A57A288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9" y="2506169"/>
            <a:ext cx="564809" cy="564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8A434A-C03A-44A0-BE91-8428803CFD3A}"/>
              </a:ext>
            </a:extLst>
          </p:cNvPr>
          <p:cNvSpPr txBox="1"/>
          <p:nvPr/>
        </p:nvSpPr>
        <p:spPr>
          <a:xfrm>
            <a:off x="7942599" y="2478918"/>
            <a:ext cx="310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- 15100 Images 100 x 100 px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Y - 15100 Steering Wheel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EB26B-B719-4038-8881-7097522A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160" y="2541635"/>
            <a:ext cx="463336" cy="4633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B05EBF-470A-4FC1-8FA8-150828AD1A31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SEQUENTIAL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1823388" y="1182113"/>
            <a:ext cx="2602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M O D E 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785F9-5755-4555-BD50-DFBBF01F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2" y="1809639"/>
            <a:ext cx="6364150" cy="456033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84EF3AB-8FED-4327-B60A-CA841A9A1D2B}"/>
              </a:ext>
            </a:extLst>
          </p:cNvPr>
          <p:cNvGrpSpPr/>
          <p:nvPr/>
        </p:nvGrpSpPr>
        <p:grpSpPr>
          <a:xfrm>
            <a:off x="683702" y="2196597"/>
            <a:ext cx="3321951" cy="3786422"/>
            <a:chOff x="812288" y="2156711"/>
            <a:chExt cx="3321951" cy="3786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839B99-8A6D-475A-B9C4-7C3CD25E0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288" y="2156711"/>
              <a:ext cx="530398" cy="5303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0CB3A-8BE6-4260-9A2B-5F610CA9FDCC}"/>
                </a:ext>
              </a:extLst>
            </p:cNvPr>
            <p:cNvSpPr txBox="1"/>
            <p:nvPr/>
          </p:nvSpPr>
          <p:spPr>
            <a:xfrm>
              <a:off x="1525262" y="2205602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Convolutional 2-D Layers </a:t>
              </a:r>
            </a:p>
          </p:txBody>
        </p:sp>
        <p:sp>
          <p:nvSpPr>
            <p:cNvPr id="21" name="Block Arc 41">
              <a:extLst>
                <a:ext uri="{FF2B5EF4-FFF2-40B4-BE49-F238E27FC236}">
                  <a16:creationId xmlns:a16="http://schemas.microsoft.com/office/drawing/2014/main" id="{8435F2F0-7CB4-400D-9675-62089E256E8D}"/>
                </a:ext>
              </a:extLst>
            </p:cNvPr>
            <p:cNvSpPr/>
            <p:nvPr/>
          </p:nvSpPr>
          <p:spPr>
            <a:xfrm>
              <a:off x="812288" y="3704721"/>
              <a:ext cx="563324" cy="570461"/>
            </a:xfrm>
            <a:custGeom>
              <a:avLst/>
              <a:gdLst/>
              <a:ahLst/>
              <a:cxnLst/>
              <a:rect l="l" t="t" r="r" b="b"/>
              <a:pathLst>
                <a:path w="2844151" h="2880180">
                  <a:moveTo>
                    <a:pt x="2390187" y="1502145"/>
                  </a:moveTo>
                  <a:lnTo>
                    <a:pt x="2844151" y="1530794"/>
                  </a:lnTo>
                  <a:cubicBezTo>
                    <a:pt x="2804784" y="2154619"/>
                    <a:pt x="2367464" y="2681809"/>
                    <a:pt x="1761650" y="2835749"/>
                  </a:cubicBezTo>
                  <a:cubicBezTo>
                    <a:pt x="1191486" y="2980631"/>
                    <a:pt x="594633" y="2763755"/>
                    <a:pt x="252983" y="2293680"/>
                  </a:cubicBezTo>
                  <a:lnTo>
                    <a:pt x="102982" y="2380283"/>
                  </a:lnTo>
                  <a:lnTo>
                    <a:pt x="104524" y="1603708"/>
                  </a:lnTo>
                  <a:lnTo>
                    <a:pt x="777828" y="1990661"/>
                  </a:lnTo>
                  <a:lnTo>
                    <a:pt x="648358" y="2065410"/>
                  </a:lnTo>
                  <a:cubicBezTo>
                    <a:pt x="886760" y="2358087"/>
                    <a:pt x="1276546" y="2489694"/>
                    <a:pt x="1649627" y="2394891"/>
                  </a:cubicBezTo>
                  <a:cubicBezTo>
                    <a:pt x="2064076" y="2289577"/>
                    <a:pt x="2363256" y="1928916"/>
                    <a:pt x="2390187" y="1502145"/>
                  </a:cubicBezTo>
                  <a:close/>
                  <a:moveTo>
                    <a:pt x="1424249" y="58"/>
                  </a:moveTo>
                  <a:cubicBezTo>
                    <a:pt x="1880498" y="-4073"/>
                    <a:pt x="2318325" y="209551"/>
                    <a:pt x="2591169" y="586524"/>
                  </a:cubicBezTo>
                  <a:lnTo>
                    <a:pt x="2741170" y="499921"/>
                  </a:lnTo>
                  <a:lnTo>
                    <a:pt x="2739628" y="1276497"/>
                  </a:lnTo>
                  <a:lnTo>
                    <a:pt x="2066324" y="889544"/>
                  </a:lnTo>
                  <a:lnTo>
                    <a:pt x="2195793" y="814795"/>
                  </a:lnTo>
                  <a:cubicBezTo>
                    <a:pt x="1957391" y="522118"/>
                    <a:pt x="1567606" y="390511"/>
                    <a:pt x="1194524" y="485313"/>
                  </a:cubicBezTo>
                  <a:cubicBezTo>
                    <a:pt x="780075" y="590627"/>
                    <a:pt x="480895" y="951288"/>
                    <a:pt x="453964" y="1378059"/>
                  </a:cubicBezTo>
                  <a:lnTo>
                    <a:pt x="0" y="1349410"/>
                  </a:lnTo>
                  <a:cubicBezTo>
                    <a:pt x="39367" y="725585"/>
                    <a:pt x="476687" y="198395"/>
                    <a:pt x="1082501" y="44455"/>
                  </a:cubicBezTo>
                  <a:cubicBezTo>
                    <a:pt x="1196091" y="15591"/>
                    <a:pt x="1310740" y="1086"/>
                    <a:pt x="1424249" y="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010AD4-CC44-4049-9AEC-1A0C0F210F6F}"/>
                </a:ext>
              </a:extLst>
            </p:cNvPr>
            <p:cNvSpPr txBox="1"/>
            <p:nvPr/>
          </p:nvSpPr>
          <p:spPr>
            <a:xfrm>
              <a:off x="1525262" y="3689699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Batch Normalization</a:t>
              </a:r>
            </a:p>
          </p:txBody>
        </p:sp>
        <p:sp>
          <p:nvSpPr>
            <p:cNvPr id="23" name="Teardrop 17">
              <a:extLst>
                <a:ext uri="{FF2B5EF4-FFF2-40B4-BE49-F238E27FC236}">
                  <a16:creationId xmlns:a16="http://schemas.microsoft.com/office/drawing/2014/main" id="{150D8B87-9AC3-481A-930C-C8A29B64245B}"/>
                </a:ext>
              </a:extLst>
            </p:cNvPr>
            <p:cNvSpPr/>
            <p:nvPr/>
          </p:nvSpPr>
          <p:spPr>
            <a:xfrm rot="18900000">
              <a:off x="883895" y="4615793"/>
              <a:ext cx="473640" cy="481082"/>
            </a:xfrm>
            <a:custGeom>
              <a:avLst/>
              <a:gdLst/>
              <a:ahLst/>
              <a:cxnLst/>
              <a:rect l="l" t="t" r="r" b="b"/>
              <a:pathLst>
                <a:path w="2646489" h="2688071">
                  <a:moveTo>
                    <a:pt x="306023" y="2382048"/>
                  </a:moveTo>
                  <a:cubicBezTo>
                    <a:pt x="271732" y="2441625"/>
                    <a:pt x="254586" y="2501201"/>
                    <a:pt x="254586" y="2560778"/>
                  </a:cubicBezTo>
                  <a:cubicBezTo>
                    <a:pt x="254586" y="2631080"/>
                    <a:pt x="197595" y="2688071"/>
                    <a:pt x="127293" y="2688071"/>
                  </a:cubicBezTo>
                  <a:cubicBezTo>
                    <a:pt x="56991" y="2688071"/>
                    <a:pt x="0" y="2631081"/>
                    <a:pt x="0" y="2560778"/>
                  </a:cubicBezTo>
                  <a:cubicBezTo>
                    <a:pt x="0" y="2490477"/>
                    <a:pt x="56991" y="2433485"/>
                    <a:pt x="127293" y="2433485"/>
                  </a:cubicBezTo>
                  <a:cubicBezTo>
                    <a:pt x="186870" y="2433486"/>
                    <a:pt x="246446" y="2416340"/>
                    <a:pt x="306023" y="2382048"/>
                  </a:cubicBezTo>
                  <a:close/>
                  <a:moveTo>
                    <a:pt x="812224" y="2334103"/>
                  </a:moveTo>
                  <a:cubicBezTo>
                    <a:pt x="777933" y="2393681"/>
                    <a:pt x="760787" y="2453256"/>
                    <a:pt x="760787" y="2512834"/>
                  </a:cubicBezTo>
                  <a:cubicBezTo>
                    <a:pt x="760787" y="2583136"/>
                    <a:pt x="703796" y="2640127"/>
                    <a:pt x="633494" y="2640127"/>
                  </a:cubicBezTo>
                  <a:cubicBezTo>
                    <a:pt x="563192" y="2640127"/>
                    <a:pt x="506201" y="2583136"/>
                    <a:pt x="506201" y="2512834"/>
                  </a:cubicBezTo>
                  <a:cubicBezTo>
                    <a:pt x="506201" y="2442532"/>
                    <a:pt x="563192" y="2385541"/>
                    <a:pt x="633494" y="2385541"/>
                  </a:cubicBezTo>
                  <a:cubicBezTo>
                    <a:pt x="693071" y="2385540"/>
                    <a:pt x="752647" y="2368395"/>
                    <a:pt x="812224" y="2334103"/>
                  </a:cubicBezTo>
                  <a:close/>
                  <a:moveTo>
                    <a:pt x="353968" y="1875848"/>
                  </a:moveTo>
                  <a:cubicBezTo>
                    <a:pt x="319677" y="1935424"/>
                    <a:pt x="302531" y="1995001"/>
                    <a:pt x="302530" y="2054578"/>
                  </a:cubicBezTo>
                  <a:cubicBezTo>
                    <a:pt x="302530" y="2124880"/>
                    <a:pt x="245539" y="2181871"/>
                    <a:pt x="175237" y="2181871"/>
                  </a:cubicBezTo>
                  <a:cubicBezTo>
                    <a:pt x="104935" y="2181871"/>
                    <a:pt x="47945" y="2124880"/>
                    <a:pt x="47944" y="2054578"/>
                  </a:cubicBezTo>
                  <a:cubicBezTo>
                    <a:pt x="47944" y="1984276"/>
                    <a:pt x="104935" y="1927285"/>
                    <a:pt x="175237" y="1927285"/>
                  </a:cubicBezTo>
                  <a:cubicBezTo>
                    <a:pt x="234815" y="1927285"/>
                    <a:pt x="294391" y="1910139"/>
                    <a:pt x="353968" y="1875848"/>
                  </a:cubicBezTo>
                  <a:close/>
                  <a:moveTo>
                    <a:pt x="401912" y="1369646"/>
                  </a:moveTo>
                  <a:cubicBezTo>
                    <a:pt x="367621" y="1429223"/>
                    <a:pt x="350475" y="1488799"/>
                    <a:pt x="350475" y="1548377"/>
                  </a:cubicBezTo>
                  <a:cubicBezTo>
                    <a:pt x="350475" y="1618679"/>
                    <a:pt x="293484" y="1675670"/>
                    <a:pt x="223182" y="1675670"/>
                  </a:cubicBezTo>
                  <a:cubicBezTo>
                    <a:pt x="152880" y="1675670"/>
                    <a:pt x="95889" y="1618679"/>
                    <a:pt x="95889" y="1548377"/>
                  </a:cubicBezTo>
                  <a:cubicBezTo>
                    <a:pt x="95889" y="1478075"/>
                    <a:pt x="152880" y="1421084"/>
                    <a:pt x="223182" y="1421084"/>
                  </a:cubicBezTo>
                  <a:cubicBezTo>
                    <a:pt x="282759" y="1421084"/>
                    <a:pt x="342335" y="1403938"/>
                    <a:pt x="401912" y="1369646"/>
                  </a:cubicBezTo>
                  <a:close/>
                  <a:moveTo>
                    <a:pt x="1318425" y="2286158"/>
                  </a:moveTo>
                  <a:cubicBezTo>
                    <a:pt x="1284134" y="2345735"/>
                    <a:pt x="1266988" y="2405312"/>
                    <a:pt x="1266987" y="2464888"/>
                  </a:cubicBezTo>
                  <a:cubicBezTo>
                    <a:pt x="1266987" y="2535190"/>
                    <a:pt x="1209996" y="2592182"/>
                    <a:pt x="1139694" y="2592182"/>
                  </a:cubicBezTo>
                  <a:cubicBezTo>
                    <a:pt x="1069392" y="2592182"/>
                    <a:pt x="1012402" y="2535191"/>
                    <a:pt x="1012401" y="2464888"/>
                  </a:cubicBezTo>
                  <a:cubicBezTo>
                    <a:pt x="1012401" y="2394586"/>
                    <a:pt x="1069392" y="2337595"/>
                    <a:pt x="1139694" y="2337595"/>
                  </a:cubicBezTo>
                  <a:cubicBezTo>
                    <a:pt x="1199271" y="2337596"/>
                    <a:pt x="1258848" y="2320449"/>
                    <a:pt x="1318425" y="2286158"/>
                  </a:cubicBezTo>
                  <a:close/>
                  <a:moveTo>
                    <a:pt x="860169" y="1827902"/>
                  </a:moveTo>
                  <a:cubicBezTo>
                    <a:pt x="825878" y="1887479"/>
                    <a:pt x="808731" y="1947056"/>
                    <a:pt x="808731" y="2006633"/>
                  </a:cubicBezTo>
                  <a:cubicBezTo>
                    <a:pt x="808731" y="2076935"/>
                    <a:pt x="751740" y="2133926"/>
                    <a:pt x="681438" y="2133926"/>
                  </a:cubicBezTo>
                  <a:cubicBezTo>
                    <a:pt x="611136" y="2133926"/>
                    <a:pt x="554146" y="2076935"/>
                    <a:pt x="554145" y="2006633"/>
                  </a:cubicBezTo>
                  <a:cubicBezTo>
                    <a:pt x="554145" y="1936331"/>
                    <a:pt x="611136" y="1879340"/>
                    <a:pt x="681438" y="1879340"/>
                  </a:cubicBezTo>
                  <a:cubicBezTo>
                    <a:pt x="741015" y="1879340"/>
                    <a:pt x="800591" y="1862193"/>
                    <a:pt x="860169" y="1827902"/>
                  </a:cubicBezTo>
                  <a:close/>
                  <a:moveTo>
                    <a:pt x="2096803" y="190871"/>
                  </a:moveTo>
                  <a:cubicBezTo>
                    <a:pt x="2253382" y="347450"/>
                    <a:pt x="2314442" y="563378"/>
                    <a:pt x="2268166" y="764238"/>
                  </a:cubicBezTo>
                  <a:cubicBezTo>
                    <a:pt x="2361334" y="768461"/>
                    <a:pt x="2450817" y="809378"/>
                    <a:pt x="2521691" y="880252"/>
                  </a:cubicBezTo>
                  <a:cubicBezTo>
                    <a:pt x="2675615" y="1034176"/>
                    <a:pt x="2688247" y="1275888"/>
                    <a:pt x="2553508" y="1439575"/>
                  </a:cubicBezTo>
                  <a:cubicBezTo>
                    <a:pt x="2557767" y="1440633"/>
                    <a:pt x="2560483" y="1443301"/>
                    <a:pt x="2563181" y="1445999"/>
                  </a:cubicBezTo>
                  <a:cubicBezTo>
                    <a:pt x="2819847" y="1702665"/>
                    <a:pt x="2819847" y="2118808"/>
                    <a:pt x="2563181" y="2375474"/>
                  </a:cubicBezTo>
                  <a:cubicBezTo>
                    <a:pt x="2320841" y="2617815"/>
                    <a:pt x="1936328" y="2631341"/>
                    <a:pt x="1678325" y="2415804"/>
                  </a:cubicBezTo>
                  <a:lnTo>
                    <a:pt x="1676180" y="2417949"/>
                  </a:lnTo>
                  <a:lnTo>
                    <a:pt x="1633705" y="2375475"/>
                  </a:lnTo>
                  <a:lnTo>
                    <a:pt x="366513" y="1108282"/>
                  </a:lnTo>
                  <a:lnTo>
                    <a:pt x="369979" y="1104815"/>
                  </a:lnTo>
                  <a:cubicBezTo>
                    <a:pt x="349908" y="1089573"/>
                    <a:pt x="330850" y="1072619"/>
                    <a:pt x="312598" y="1054367"/>
                  </a:cubicBezTo>
                  <a:cubicBezTo>
                    <a:pt x="55932" y="797701"/>
                    <a:pt x="55932" y="381558"/>
                    <a:pt x="312598" y="124891"/>
                  </a:cubicBezTo>
                  <a:cubicBezTo>
                    <a:pt x="569264" y="-131775"/>
                    <a:pt x="985408" y="-131775"/>
                    <a:pt x="1242074" y="124891"/>
                  </a:cubicBezTo>
                  <a:lnTo>
                    <a:pt x="1249606" y="136238"/>
                  </a:lnTo>
                  <a:cubicBezTo>
                    <a:pt x="1499513" y="-63604"/>
                    <a:pt x="1863845" y="-42087"/>
                    <a:pt x="2096803" y="1908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42FBE-62F7-4268-81F1-18AB4AF4CDF9}"/>
                </a:ext>
              </a:extLst>
            </p:cNvPr>
            <p:cNvSpPr txBox="1"/>
            <p:nvPr/>
          </p:nvSpPr>
          <p:spPr>
            <a:xfrm>
              <a:off x="1525262" y="4518788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Max Pooling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A93E00-D41F-4739-B200-47B60515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288" y="2930716"/>
              <a:ext cx="530398" cy="5303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2DC1A-3F20-409F-8346-7D602159EF5F}"/>
                </a:ext>
              </a:extLst>
            </p:cNvPr>
            <p:cNvSpPr txBox="1"/>
            <p:nvPr/>
          </p:nvSpPr>
          <p:spPr>
            <a:xfrm>
              <a:off x="1531401" y="2930716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Dense Layers</a:t>
              </a:r>
            </a:p>
          </p:txBody>
        </p:sp>
        <p:sp>
          <p:nvSpPr>
            <p:cNvPr id="31" name="Oval 47">
              <a:extLst>
                <a:ext uri="{FF2B5EF4-FFF2-40B4-BE49-F238E27FC236}">
                  <a16:creationId xmlns:a16="http://schemas.microsoft.com/office/drawing/2014/main" id="{1A56476E-4703-4CB5-AB66-BAEDCB18B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610" y="5413321"/>
              <a:ext cx="529812" cy="52981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44A496-F3B5-441D-9E33-8E17FC9E5B74}"/>
                </a:ext>
              </a:extLst>
            </p:cNvPr>
            <p:cNvSpPr txBox="1"/>
            <p:nvPr/>
          </p:nvSpPr>
          <p:spPr>
            <a:xfrm>
              <a:off x="1525262" y="5413321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Drop Out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EA4ADB-ADB8-478A-8E0C-22733A435432}"/>
              </a:ext>
            </a:extLst>
          </p:cNvPr>
          <p:cNvGrpSpPr/>
          <p:nvPr/>
        </p:nvGrpSpPr>
        <p:grpSpPr>
          <a:xfrm>
            <a:off x="8747987" y="966542"/>
            <a:ext cx="3139081" cy="529870"/>
            <a:chOff x="7234773" y="1195454"/>
            <a:chExt cx="3139081" cy="529870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7ADBFEDC-286F-4F05-BB2D-11EB439CA62D}"/>
                </a:ext>
              </a:extLst>
            </p:cNvPr>
            <p:cNvSpPr/>
            <p:nvPr/>
          </p:nvSpPr>
          <p:spPr>
            <a:xfrm>
              <a:off x="7234773" y="1195454"/>
              <a:ext cx="527152" cy="52987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7CD14-E80C-4261-AFA6-1933D2EE2FE1}"/>
                </a:ext>
              </a:extLst>
            </p:cNvPr>
            <p:cNvSpPr txBox="1"/>
            <p:nvPr/>
          </p:nvSpPr>
          <p:spPr>
            <a:xfrm>
              <a:off x="7951598" y="1222871"/>
              <a:ext cx="2422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Validation Loss : </a:t>
              </a:r>
              <a:r>
                <a:rPr lang="en-CA" sz="2000" b="1" dirty="0">
                  <a:solidFill>
                    <a:srgbClr val="92D050"/>
                  </a:solidFill>
                  <a:latin typeface="Arial Narrow" panose="020B0606020202030204" pitchFamily="34" charset="0"/>
                </a:rPr>
                <a:t>0.0701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8AC083F-2A9A-4DDF-BC77-476B80E2EEB2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83430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TRANSFER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1214100" y="1120209"/>
            <a:ext cx="3967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L E A R N I N 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AA5351-41A3-481E-BD9B-0C43AE94C8FE}"/>
              </a:ext>
            </a:extLst>
          </p:cNvPr>
          <p:cNvGrpSpPr/>
          <p:nvPr/>
        </p:nvGrpSpPr>
        <p:grpSpPr>
          <a:xfrm>
            <a:off x="8747987" y="966542"/>
            <a:ext cx="3139081" cy="529870"/>
            <a:chOff x="7234773" y="1195454"/>
            <a:chExt cx="3139081" cy="529870"/>
          </a:xfrm>
        </p:grpSpPr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6C412875-6654-46A7-BFD4-208C4E990FA5}"/>
                </a:ext>
              </a:extLst>
            </p:cNvPr>
            <p:cNvSpPr/>
            <p:nvPr/>
          </p:nvSpPr>
          <p:spPr>
            <a:xfrm>
              <a:off x="7234773" y="1195454"/>
              <a:ext cx="527152" cy="52987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87E26F-A7D5-41E4-94E0-D94A3EE93413}"/>
                </a:ext>
              </a:extLst>
            </p:cNvPr>
            <p:cNvSpPr txBox="1"/>
            <p:nvPr/>
          </p:nvSpPr>
          <p:spPr>
            <a:xfrm>
              <a:off x="7951598" y="1222871"/>
              <a:ext cx="2422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Validation Loss : </a:t>
              </a:r>
              <a:r>
                <a:rPr lang="en-CA" sz="2000" b="1" dirty="0">
                  <a:solidFill>
                    <a:srgbClr val="92D050"/>
                  </a:solidFill>
                  <a:latin typeface="Arial Narrow" panose="020B0606020202030204" pitchFamily="34" charset="0"/>
                </a:rPr>
                <a:t>0.0686 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8DAE1E6-0E79-4317-B195-39B2A97B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2" y="1846491"/>
            <a:ext cx="6186309" cy="44866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8B3B233-DEB9-45D0-A042-407CC123BE48}"/>
              </a:ext>
            </a:extLst>
          </p:cNvPr>
          <p:cNvGrpSpPr/>
          <p:nvPr/>
        </p:nvGrpSpPr>
        <p:grpSpPr>
          <a:xfrm>
            <a:off x="683702" y="2341272"/>
            <a:ext cx="3324190" cy="2110328"/>
            <a:chOff x="812288" y="2140458"/>
            <a:chExt cx="3324190" cy="2110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CC9B5-71CE-4205-9F42-B1C44CCF5ACA}"/>
                </a:ext>
              </a:extLst>
            </p:cNvPr>
            <p:cNvSpPr txBox="1"/>
            <p:nvPr/>
          </p:nvSpPr>
          <p:spPr>
            <a:xfrm>
              <a:off x="1525262" y="2205602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Xception Model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F395636-158D-4712-9C01-DB18B413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288" y="2930716"/>
              <a:ext cx="530398" cy="5303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9E9CB9-0E02-4E7D-BB6F-D510670BE260}"/>
                </a:ext>
              </a:extLst>
            </p:cNvPr>
            <p:cNvSpPr txBox="1"/>
            <p:nvPr/>
          </p:nvSpPr>
          <p:spPr>
            <a:xfrm>
              <a:off x="1531401" y="2930716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Dense Layers</a:t>
              </a:r>
            </a:p>
          </p:txBody>
        </p:sp>
        <p:sp>
          <p:nvSpPr>
            <p:cNvPr id="30" name="Oval 47">
              <a:extLst>
                <a:ext uri="{FF2B5EF4-FFF2-40B4-BE49-F238E27FC236}">
                  <a16:creationId xmlns:a16="http://schemas.microsoft.com/office/drawing/2014/main" id="{0C198149-ED0C-4506-A09F-FD7F39D03E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874" y="3720974"/>
              <a:ext cx="529812" cy="52981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8CAB87-6D61-4926-BE33-3500A3AC67D7}"/>
                </a:ext>
              </a:extLst>
            </p:cNvPr>
            <p:cNvSpPr txBox="1"/>
            <p:nvPr/>
          </p:nvSpPr>
          <p:spPr>
            <a:xfrm>
              <a:off x="1533640" y="3720974"/>
              <a:ext cx="260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Drop Out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07171C-9A90-489B-ADB0-64CE1D29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53" y="2140458"/>
              <a:ext cx="469433" cy="530398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98D6B17-9BF3-474F-9A8D-6FF63F7C07C9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401982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5756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A U T O  E N C O D E 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1823388" y="1122445"/>
            <a:ext cx="2602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M O D E 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1785F9-5755-4555-BD50-DFBBF01F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20" y="1809639"/>
            <a:ext cx="6287933" cy="456033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4EA4ADB-ADB8-478A-8E0C-22733A435432}"/>
              </a:ext>
            </a:extLst>
          </p:cNvPr>
          <p:cNvGrpSpPr/>
          <p:nvPr/>
        </p:nvGrpSpPr>
        <p:grpSpPr>
          <a:xfrm>
            <a:off x="8747987" y="966542"/>
            <a:ext cx="3139081" cy="529870"/>
            <a:chOff x="7234773" y="1195454"/>
            <a:chExt cx="3139081" cy="529870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7ADBFEDC-286F-4F05-BB2D-11EB439CA62D}"/>
                </a:ext>
              </a:extLst>
            </p:cNvPr>
            <p:cNvSpPr/>
            <p:nvPr/>
          </p:nvSpPr>
          <p:spPr>
            <a:xfrm>
              <a:off x="7234773" y="1195454"/>
              <a:ext cx="527152" cy="52987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7CD14-E80C-4261-AFA6-1933D2EE2FE1}"/>
                </a:ext>
              </a:extLst>
            </p:cNvPr>
            <p:cNvSpPr txBox="1"/>
            <p:nvPr/>
          </p:nvSpPr>
          <p:spPr>
            <a:xfrm>
              <a:off x="7951598" y="1222871"/>
              <a:ext cx="2422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Validation Loss : </a:t>
              </a:r>
              <a:r>
                <a:rPr lang="en-CA" sz="2000" b="1" dirty="0">
                  <a:solidFill>
                    <a:srgbClr val="92D050"/>
                  </a:solidFill>
                  <a:latin typeface="Arial Narrow" panose="020B0606020202030204" pitchFamily="34" charset="0"/>
                </a:rPr>
                <a:t>0.0851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13F15E-2431-42ED-9446-9D258ADE8D35}"/>
              </a:ext>
            </a:extLst>
          </p:cNvPr>
          <p:cNvGrpSpPr/>
          <p:nvPr/>
        </p:nvGrpSpPr>
        <p:grpSpPr>
          <a:xfrm>
            <a:off x="683702" y="2205598"/>
            <a:ext cx="4787298" cy="3768420"/>
            <a:chOff x="720826" y="2011741"/>
            <a:chExt cx="4787298" cy="3768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839B99-8A6D-475A-B9C4-7C3CD25E0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90" y="2011741"/>
              <a:ext cx="530398" cy="5303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0CB3A-8BE6-4260-9A2B-5F610CA9FDCC}"/>
                </a:ext>
              </a:extLst>
            </p:cNvPr>
            <p:cNvSpPr txBox="1"/>
            <p:nvPr/>
          </p:nvSpPr>
          <p:spPr>
            <a:xfrm>
              <a:off x="1454463" y="2060617"/>
              <a:ext cx="4053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Convolutional 2-D Layers</a:t>
              </a:r>
            </a:p>
          </p:txBody>
        </p:sp>
        <p:sp>
          <p:nvSpPr>
            <p:cNvPr id="21" name="Block Arc 41">
              <a:extLst>
                <a:ext uri="{FF2B5EF4-FFF2-40B4-BE49-F238E27FC236}">
                  <a16:creationId xmlns:a16="http://schemas.microsoft.com/office/drawing/2014/main" id="{8435F2F0-7CB4-400D-9675-62089E256E8D}"/>
                </a:ext>
              </a:extLst>
            </p:cNvPr>
            <p:cNvSpPr/>
            <p:nvPr/>
          </p:nvSpPr>
          <p:spPr>
            <a:xfrm>
              <a:off x="720826" y="2778694"/>
              <a:ext cx="563324" cy="570461"/>
            </a:xfrm>
            <a:custGeom>
              <a:avLst/>
              <a:gdLst/>
              <a:ahLst/>
              <a:cxnLst/>
              <a:rect l="l" t="t" r="r" b="b"/>
              <a:pathLst>
                <a:path w="2844151" h="2880180">
                  <a:moveTo>
                    <a:pt x="2390187" y="1502145"/>
                  </a:moveTo>
                  <a:lnTo>
                    <a:pt x="2844151" y="1530794"/>
                  </a:lnTo>
                  <a:cubicBezTo>
                    <a:pt x="2804784" y="2154619"/>
                    <a:pt x="2367464" y="2681809"/>
                    <a:pt x="1761650" y="2835749"/>
                  </a:cubicBezTo>
                  <a:cubicBezTo>
                    <a:pt x="1191486" y="2980631"/>
                    <a:pt x="594633" y="2763755"/>
                    <a:pt x="252983" y="2293680"/>
                  </a:cubicBezTo>
                  <a:lnTo>
                    <a:pt x="102982" y="2380283"/>
                  </a:lnTo>
                  <a:lnTo>
                    <a:pt x="104524" y="1603708"/>
                  </a:lnTo>
                  <a:lnTo>
                    <a:pt x="777828" y="1990661"/>
                  </a:lnTo>
                  <a:lnTo>
                    <a:pt x="648358" y="2065410"/>
                  </a:lnTo>
                  <a:cubicBezTo>
                    <a:pt x="886760" y="2358087"/>
                    <a:pt x="1276546" y="2489694"/>
                    <a:pt x="1649627" y="2394891"/>
                  </a:cubicBezTo>
                  <a:cubicBezTo>
                    <a:pt x="2064076" y="2289577"/>
                    <a:pt x="2363256" y="1928916"/>
                    <a:pt x="2390187" y="1502145"/>
                  </a:cubicBezTo>
                  <a:close/>
                  <a:moveTo>
                    <a:pt x="1424249" y="58"/>
                  </a:moveTo>
                  <a:cubicBezTo>
                    <a:pt x="1880498" y="-4073"/>
                    <a:pt x="2318325" y="209551"/>
                    <a:pt x="2591169" y="586524"/>
                  </a:cubicBezTo>
                  <a:lnTo>
                    <a:pt x="2741170" y="499921"/>
                  </a:lnTo>
                  <a:lnTo>
                    <a:pt x="2739628" y="1276497"/>
                  </a:lnTo>
                  <a:lnTo>
                    <a:pt x="2066324" y="889544"/>
                  </a:lnTo>
                  <a:lnTo>
                    <a:pt x="2195793" y="814795"/>
                  </a:lnTo>
                  <a:cubicBezTo>
                    <a:pt x="1957391" y="522118"/>
                    <a:pt x="1567606" y="390511"/>
                    <a:pt x="1194524" y="485313"/>
                  </a:cubicBezTo>
                  <a:cubicBezTo>
                    <a:pt x="780075" y="590627"/>
                    <a:pt x="480895" y="951288"/>
                    <a:pt x="453964" y="1378059"/>
                  </a:cubicBezTo>
                  <a:lnTo>
                    <a:pt x="0" y="1349410"/>
                  </a:lnTo>
                  <a:cubicBezTo>
                    <a:pt x="39367" y="725585"/>
                    <a:pt x="476687" y="198395"/>
                    <a:pt x="1082501" y="44455"/>
                  </a:cubicBezTo>
                  <a:cubicBezTo>
                    <a:pt x="1196091" y="15591"/>
                    <a:pt x="1310740" y="1086"/>
                    <a:pt x="1424249" y="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010AD4-CC44-4049-9AEC-1A0C0F210F6F}"/>
                </a:ext>
              </a:extLst>
            </p:cNvPr>
            <p:cNvSpPr txBox="1"/>
            <p:nvPr/>
          </p:nvSpPr>
          <p:spPr>
            <a:xfrm>
              <a:off x="1470515" y="2808974"/>
              <a:ext cx="3241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Batch Normalization</a:t>
              </a:r>
            </a:p>
          </p:txBody>
        </p:sp>
        <p:sp>
          <p:nvSpPr>
            <p:cNvPr id="23" name="Teardrop 17">
              <a:extLst>
                <a:ext uri="{FF2B5EF4-FFF2-40B4-BE49-F238E27FC236}">
                  <a16:creationId xmlns:a16="http://schemas.microsoft.com/office/drawing/2014/main" id="{150D8B87-9AC3-481A-930C-C8A29B64245B}"/>
                </a:ext>
              </a:extLst>
            </p:cNvPr>
            <p:cNvSpPr/>
            <p:nvPr/>
          </p:nvSpPr>
          <p:spPr>
            <a:xfrm rot="18900000">
              <a:off x="784427" y="3678060"/>
              <a:ext cx="473640" cy="481082"/>
            </a:xfrm>
            <a:custGeom>
              <a:avLst/>
              <a:gdLst/>
              <a:ahLst/>
              <a:cxnLst/>
              <a:rect l="l" t="t" r="r" b="b"/>
              <a:pathLst>
                <a:path w="2646489" h="2688071">
                  <a:moveTo>
                    <a:pt x="306023" y="2382048"/>
                  </a:moveTo>
                  <a:cubicBezTo>
                    <a:pt x="271732" y="2441625"/>
                    <a:pt x="254586" y="2501201"/>
                    <a:pt x="254586" y="2560778"/>
                  </a:cubicBezTo>
                  <a:cubicBezTo>
                    <a:pt x="254586" y="2631080"/>
                    <a:pt x="197595" y="2688071"/>
                    <a:pt x="127293" y="2688071"/>
                  </a:cubicBezTo>
                  <a:cubicBezTo>
                    <a:pt x="56991" y="2688071"/>
                    <a:pt x="0" y="2631081"/>
                    <a:pt x="0" y="2560778"/>
                  </a:cubicBezTo>
                  <a:cubicBezTo>
                    <a:pt x="0" y="2490477"/>
                    <a:pt x="56991" y="2433485"/>
                    <a:pt x="127293" y="2433485"/>
                  </a:cubicBezTo>
                  <a:cubicBezTo>
                    <a:pt x="186870" y="2433486"/>
                    <a:pt x="246446" y="2416340"/>
                    <a:pt x="306023" y="2382048"/>
                  </a:cubicBezTo>
                  <a:close/>
                  <a:moveTo>
                    <a:pt x="812224" y="2334103"/>
                  </a:moveTo>
                  <a:cubicBezTo>
                    <a:pt x="777933" y="2393681"/>
                    <a:pt x="760787" y="2453256"/>
                    <a:pt x="760787" y="2512834"/>
                  </a:cubicBezTo>
                  <a:cubicBezTo>
                    <a:pt x="760787" y="2583136"/>
                    <a:pt x="703796" y="2640127"/>
                    <a:pt x="633494" y="2640127"/>
                  </a:cubicBezTo>
                  <a:cubicBezTo>
                    <a:pt x="563192" y="2640127"/>
                    <a:pt x="506201" y="2583136"/>
                    <a:pt x="506201" y="2512834"/>
                  </a:cubicBezTo>
                  <a:cubicBezTo>
                    <a:pt x="506201" y="2442532"/>
                    <a:pt x="563192" y="2385541"/>
                    <a:pt x="633494" y="2385541"/>
                  </a:cubicBezTo>
                  <a:cubicBezTo>
                    <a:pt x="693071" y="2385540"/>
                    <a:pt x="752647" y="2368395"/>
                    <a:pt x="812224" y="2334103"/>
                  </a:cubicBezTo>
                  <a:close/>
                  <a:moveTo>
                    <a:pt x="353968" y="1875848"/>
                  </a:moveTo>
                  <a:cubicBezTo>
                    <a:pt x="319677" y="1935424"/>
                    <a:pt x="302531" y="1995001"/>
                    <a:pt x="302530" y="2054578"/>
                  </a:cubicBezTo>
                  <a:cubicBezTo>
                    <a:pt x="302530" y="2124880"/>
                    <a:pt x="245539" y="2181871"/>
                    <a:pt x="175237" y="2181871"/>
                  </a:cubicBezTo>
                  <a:cubicBezTo>
                    <a:pt x="104935" y="2181871"/>
                    <a:pt x="47945" y="2124880"/>
                    <a:pt x="47944" y="2054578"/>
                  </a:cubicBezTo>
                  <a:cubicBezTo>
                    <a:pt x="47944" y="1984276"/>
                    <a:pt x="104935" y="1927285"/>
                    <a:pt x="175237" y="1927285"/>
                  </a:cubicBezTo>
                  <a:cubicBezTo>
                    <a:pt x="234815" y="1927285"/>
                    <a:pt x="294391" y="1910139"/>
                    <a:pt x="353968" y="1875848"/>
                  </a:cubicBezTo>
                  <a:close/>
                  <a:moveTo>
                    <a:pt x="401912" y="1369646"/>
                  </a:moveTo>
                  <a:cubicBezTo>
                    <a:pt x="367621" y="1429223"/>
                    <a:pt x="350475" y="1488799"/>
                    <a:pt x="350475" y="1548377"/>
                  </a:cubicBezTo>
                  <a:cubicBezTo>
                    <a:pt x="350475" y="1618679"/>
                    <a:pt x="293484" y="1675670"/>
                    <a:pt x="223182" y="1675670"/>
                  </a:cubicBezTo>
                  <a:cubicBezTo>
                    <a:pt x="152880" y="1675670"/>
                    <a:pt x="95889" y="1618679"/>
                    <a:pt x="95889" y="1548377"/>
                  </a:cubicBezTo>
                  <a:cubicBezTo>
                    <a:pt x="95889" y="1478075"/>
                    <a:pt x="152880" y="1421084"/>
                    <a:pt x="223182" y="1421084"/>
                  </a:cubicBezTo>
                  <a:cubicBezTo>
                    <a:pt x="282759" y="1421084"/>
                    <a:pt x="342335" y="1403938"/>
                    <a:pt x="401912" y="1369646"/>
                  </a:cubicBezTo>
                  <a:close/>
                  <a:moveTo>
                    <a:pt x="1318425" y="2286158"/>
                  </a:moveTo>
                  <a:cubicBezTo>
                    <a:pt x="1284134" y="2345735"/>
                    <a:pt x="1266988" y="2405312"/>
                    <a:pt x="1266987" y="2464888"/>
                  </a:cubicBezTo>
                  <a:cubicBezTo>
                    <a:pt x="1266987" y="2535190"/>
                    <a:pt x="1209996" y="2592182"/>
                    <a:pt x="1139694" y="2592182"/>
                  </a:cubicBezTo>
                  <a:cubicBezTo>
                    <a:pt x="1069392" y="2592182"/>
                    <a:pt x="1012402" y="2535191"/>
                    <a:pt x="1012401" y="2464888"/>
                  </a:cubicBezTo>
                  <a:cubicBezTo>
                    <a:pt x="1012401" y="2394586"/>
                    <a:pt x="1069392" y="2337595"/>
                    <a:pt x="1139694" y="2337595"/>
                  </a:cubicBezTo>
                  <a:cubicBezTo>
                    <a:pt x="1199271" y="2337596"/>
                    <a:pt x="1258848" y="2320449"/>
                    <a:pt x="1318425" y="2286158"/>
                  </a:cubicBezTo>
                  <a:close/>
                  <a:moveTo>
                    <a:pt x="860169" y="1827902"/>
                  </a:moveTo>
                  <a:cubicBezTo>
                    <a:pt x="825878" y="1887479"/>
                    <a:pt x="808731" y="1947056"/>
                    <a:pt x="808731" y="2006633"/>
                  </a:cubicBezTo>
                  <a:cubicBezTo>
                    <a:pt x="808731" y="2076935"/>
                    <a:pt x="751740" y="2133926"/>
                    <a:pt x="681438" y="2133926"/>
                  </a:cubicBezTo>
                  <a:cubicBezTo>
                    <a:pt x="611136" y="2133926"/>
                    <a:pt x="554146" y="2076935"/>
                    <a:pt x="554145" y="2006633"/>
                  </a:cubicBezTo>
                  <a:cubicBezTo>
                    <a:pt x="554145" y="1936331"/>
                    <a:pt x="611136" y="1879340"/>
                    <a:pt x="681438" y="1879340"/>
                  </a:cubicBezTo>
                  <a:cubicBezTo>
                    <a:pt x="741015" y="1879340"/>
                    <a:pt x="800591" y="1862193"/>
                    <a:pt x="860169" y="1827902"/>
                  </a:cubicBezTo>
                  <a:close/>
                  <a:moveTo>
                    <a:pt x="2096803" y="190871"/>
                  </a:moveTo>
                  <a:cubicBezTo>
                    <a:pt x="2253382" y="347450"/>
                    <a:pt x="2314442" y="563378"/>
                    <a:pt x="2268166" y="764238"/>
                  </a:cubicBezTo>
                  <a:cubicBezTo>
                    <a:pt x="2361334" y="768461"/>
                    <a:pt x="2450817" y="809378"/>
                    <a:pt x="2521691" y="880252"/>
                  </a:cubicBezTo>
                  <a:cubicBezTo>
                    <a:pt x="2675615" y="1034176"/>
                    <a:pt x="2688247" y="1275888"/>
                    <a:pt x="2553508" y="1439575"/>
                  </a:cubicBezTo>
                  <a:cubicBezTo>
                    <a:pt x="2557767" y="1440633"/>
                    <a:pt x="2560483" y="1443301"/>
                    <a:pt x="2563181" y="1445999"/>
                  </a:cubicBezTo>
                  <a:cubicBezTo>
                    <a:pt x="2819847" y="1702665"/>
                    <a:pt x="2819847" y="2118808"/>
                    <a:pt x="2563181" y="2375474"/>
                  </a:cubicBezTo>
                  <a:cubicBezTo>
                    <a:pt x="2320841" y="2617815"/>
                    <a:pt x="1936328" y="2631341"/>
                    <a:pt x="1678325" y="2415804"/>
                  </a:cubicBezTo>
                  <a:lnTo>
                    <a:pt x="1676180" y="2417949"/>
                  </a:lnTo>
                  <a:lnTo>
                    <a:pt x="1633705" y="2375475"/>
                  </a:lnTo>
                  <a:lnTo>
                    <a:pt x="366513" y="1108282"/>
                  </a:lnTo>
                  <a:lnTo>
                    <a:pt x="369979" y="1104815"/>
                  </a:lnTo>
                  <a:cubicBezTo>
                    <a:pt x="349908" y="1089573"/>
                    <a:pt x="330850" y="1072619"/>
                    <a:pt x="312598" y="1054367"/>
                  </a:cubicBezTo>
                  <a:cubicBezTo>
                    <a:pt x="55932" y="797701"/>
                    <a:pt x="55932" y="381558"/>
                    <a:pt x="312598" y="124891"/>
                  </a:cubicBezTo>
                  <a:cubicBezTo>
                    <a:pt x="569264" y="-131775"/>
                    <a:pt x="985408" y="-131775"/>
                    <a:pt x="1242074" y="124891"/>
                  </a:cubicBezTo>
                  <a:lnTo>
                    <a:pt x="1249606" y="136238"/>
                  </a:lnTo>
                  <a:cubicBezTo>
                    <a:pt x="1499513" y="-63604"/>
                    <a:pt x="1863845" y="-42087"/>
                    <a:pt x="2096803" y="1908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F42FBE-62F7-4268-81F1-18AB4AF4CDF9}"/>
                </a:ext>
              </a:extLst>
            </p:cNvPr>
            <p:cNvSpPr txBox="1"/>
            <p:nvPr/>
          </p:nvSpPr>
          <p:spPr>
            <a:xfrm>
              <a:off x="1454463" y="3672419"/>
              <a:ext cx="14629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Max Pooling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A93E00-D41F-4739-B200-47B60515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55" y="4488049"/>
              <a:ext cx="530398" cy="5303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12DC1A-3F20-409F-8346-7D602159EF5F}"/>
                </a:ext>
              </a:extLst>
            </p:cNvPr>
            <p:cNvSpPr txBox="1"/>
            <p:nvPr/>
          </p:nvSpPr>
          <p:spPr>
            <a:xfrm>
              <a:off x="1470515" y="4553855"/>
              <a:ext cx="1479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Dense Layers</a:t>
              </a:r>
            </a:p>
          </p:txBody>
        </p:sp>
        <p:sp>
          <p:nvSpPr>
            <p:cNvPr id="31" name="Oval 47">
              <a:extLst>
                <a:ext uri="{FF2B5EF4-FFF2-40B4-BE49-F238E27FC236}">
                  <a16:creationId xmlns:a16="http://schemas.microsoft.com/office/drawing/2014/main" id="{1A56476E-4703-4CB5-AB66-BAEDCB18B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655" y="5250349"/>
              <a:ext cx="529812" cy="52981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44A496-F3B5-441D-9E33-8E17FC9E5B74}"/>
                </a:ext>
              </a:extLst>
            </p:cNvPr>
            <p:cNvSpPr txBox="1"/>
            <p:nvPr/>
          </p:nvSpPr>
          <p:spPr>
            <a:xfrm>
              <a:off x="1470515" y="5250349"/>
              <a:ext cx="1125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Drop Out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FBD39-CD52-43DB-B177-D302FCB2F1E0}"/>
                </a:ext>
              </a:extLst>
            </p:cNvPr>
            <p:cNvSpPr txBox="1"/>
            <p:nvPr/>
          </p:nvSpPr>
          <p:spPr>
            <a:xfrm>
              <a:off x="2679414" y="3681083"/>
              <a:ext cx="1517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2">
                      <a:lumMod val="25000"/>
                    </a:schemeClr>
                  </a:solidFill>
                  <a:latin typeface="Arial Narrow" panose="020B0606020202030204" pitchFamily="34" charset="0"/>
                </a:rPr>
                <a:t>/ Up Sampling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E4A2F41-AE3B-4551-BED5-87FDD1700510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222878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6459610-47B0-4A26-B434-2222DCC44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8" y="3163969"/>
            <a:ext cx="5047579" cy="283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S C O P E   F O 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858221" y="1133848"/>
            <a:ext cx="5505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S I M U L A T I O N 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0A319B-2A4C-4E6A-B079-186A12693E24}"/>
              </a:ext>
            </a:extLst>
          </p:cNvPr>
          <p:cNvSpPr/>
          <p:nvPr/>
        </p:nvSpPr>
        <p:spPr>
          <a:xfrm>
            <a:off x="2393677" y="26669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0" dirty="0">
                <a:solidFill>
                  <a:srgbClr val="24292E"/>
                </a:solidFill>
                <a:effectLst/>
                <a:latin typeface="Arial Narrow" panose="020B0606020202030204" pitchFamily="34" charset="0"/>
              </a:rPr>
              <a:t>Lane Detection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AAD875-1497-4F55-BBB8-E29B78BD7D61}"/>
              </a:ext>
            </a:extLst>
          </p:cNvPr>
          <p:cNvSpPr/>
          <p:nvPr/>
        </p:nvSpPr>
        <p:spPr>
          <a:xfrm>
            <a:off x="8336065" y="2666927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Object Detection</a:t>
            </a:r>
            <a:endParaRPr lang="en-CA" dirty="0"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A159B-5A8C-49AF-A534-67D25EA24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19" y="416611"/>
            <a:ext cx="4586179" cy="16923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738D84-16C5-4EEE-AE23-D3D0F55C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47" y="3163969"/>
            <a:ext cx="4963816" cy="28392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4CDEB2-CCCC-4EAB-A9A0-B3B7678BC973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405412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701360-5C02-4A89-AD56-099F6BC612AD}"/>
              </a:ext>
            </a:extLst>
          </p:cNvPr>
          <p:cNvSpPr/>
          <p:nvPr/>
        </p:nvSpPr>
        <p:spPr>
          <a:xfrm>
            <a:off x="683702" y="431767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rial Narrow" panose="020B0606020202030204" pitchFamily="34" charset="0"/>
              </a:rPr>
              <a:t>F I N A 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871DD-2246-4FBF-84D6-6D3A2CA29303}"/>
              </a:ext>
            </a:extLst>
          </p:cNvPr>
          <p:cNvSpPr/>
          <p:nvPr/>
        </p:nvSpPr>
        <p:spPr>
          <a:xfrm>
            <a:off x="899421" y="1262764"/>
            <a:ext cx="5445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Narrow" panose="020B0606020202030204" pitchFamily="34" charset="0"/>
              </a:rPr>
              <a:t>P R E D I C T I O N 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0E11A-BFFE-4745-B33D-CB540AD93A28}"/>
              </a:ext>
            </a:extLst>
          </p:cNvPr>
          <p:cNvGrpSpPr/>
          <p:nvPr/>
        </p:nvGrpSpPr>
        <p:grpSpPr>
          <a:xfrm>
            <a:off x="4738630" y="5695703"/>
            <a:ext cx="2367768" cy="489963"/>
            <a:chOff x="846924" y="2539233"/>
            <a:chExt cx="2367768" cy="4899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27E1E9-447F-4C7E-A5EA-C1E5A672A64D}"/>
                </a:ext>
              </a:extLst>
            </p:cNvPr>
            <p:cNvSpPr/>
            <p:nvPr/>
          </p:nvSpPr>
          <p:spPr>
            <a:xfrm>
              <a:off x="1463892" y="2588679"/>
              <a:ext cx="1750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4292E"/>
                  </a:solidFill>
                  <a:latin typeface="Arial Narrow" panose="020B0606020202030204" pitchFamily="34" charset="0"/>
                </a:rPr>
                <a:t>ITS SHOW TIME!!</a:t>
              </a:r>
              <a:endParaRPr lang="en-CA" b="1" dirty="0">
                <a:latin typeface="Arial Narrow" panose="020B0606020202030204" pitchFamily="34" charset="0"/>
              </a:endParaRPr>
            </a:p>
          </p:txBody>
        </p:sp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952B01B4-10C4-4BCF-89E3-7C98E2386189}"/>
                </a:ext>
              </a:extLst>
            </p:cNvPr>
            <p:cNvSpPr/>
            <p:nvPr/>
          </p:nvSpPr>
          <p:spPr>
            <a:xfrm>
              <a:off x="846924" y="2539233"/>
              <a:ext cx="586136" cy="48996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2C05CCB4-58F0-4B3E-A381-E68DEA91B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4148" y="221385"/>
            <a:ext cx="2724150" cy="2495550"/>
          </a:xfrm>
          <a:prstGeom prst="rect">
            <a:avLst/>
          </a:prstGeom>
        </p:spPr>
      </p:pic>
      <p:pic>
        <p:nvPicPr>
          <p:cNvPr id="3" name="final Output">
            <a:hlinkClick r:id="" action="ppaction://media"/>
            <a:extLst>
              <a:ext uri="{FF2B5EF4-FFF2-40B4-BE49-F238E27FC236}">
                <a16:creationId xmlns:a16="http://schemas.microsoft.com/office/drawing/2014/main" id="{62332CE5-13F1-408B-AA8B-CB7A143BC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4415" y="2527903"/>
            <a:ext cx="7662995" cy="26842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2268E-C038-4F71-B957-DFA3AB3E6CC0}"/>
              </a:ext>
            </a:extLst>
          </p:cNvPr>
          <p:cNvSpPr/>
          <p:nvPr/>
        </p:nvSpPr>
        <p:spPr>
          <a:xfrm>
            <a:off x="2659197" y="6320542"/>
            <a:ext cx="729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4">
                    <a:lumMod val="50000"/>
                  </a:schemeClr>
                </a:solidFill>
                <a:latin typeface="Arial Narrow" panose="020B0606020202030204" pitchFamily="34" charset="0"/>
              </a:rPr>
              <a:t>https://github.com/RoyMachineLearning/Deep-Learning-Self-Driving-Simulator</a:t>
            </a:r>
          </a:p>
        </p:txBody>
      </p:sp>
    </p:spTree>
    <p:extLst>
      <p:ext uri="{BB962C8B-B14F-4D97-AF65-F5344CB8AC3E}">
        <p14:creationId xmlns:p14="http://schemas.microsoft.com/office/powerpoint/2010/main" val="16695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488</Words>
  <Application>Microsoft Office PowerPoint</Application>
  <PresentationFormat>Widescreen</PresentationFormat>
  <Paragraphs>83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Narrow</vt:lpstr>
      <vt:lpstr>Calibri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Gupta</dc:creator>
  <cp:lastModifiedBy>Ashish Gupta</cp:lastModifiedBy>
  <cp:revision>77</cp:revision>
  <dcterms:created xsi:type="dcterms:W3CDTF">2019-04-06T18:31:17Z</dcterms:created>
  <dcterms:modified xsi:type="dcterms:W3CDTF">2019-04-08T23:15:10Z</dcterms:modified>
</cp:coreProperties>
</file>